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sldIdLst>
    <p:sldId id="256" r:id="rId2"/>
    <p:sldId id="257" r:id="rId3"/>
    <p:sldId id="259" r:id="rId4"/>
    <p:sldId id="261" r:id="rId5"/>
    <p:sldId id="262" r:id="rId6"/>
    <p:sldId id="264" r:id="rId7"/>
    <p:sldId id="263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89"/>
    <p:restoredTop sz="96980"/>
  </p:normalViewPr>
  <p:slideViewPr>
    <p:cSldViewPr snapToGrid="0">
      <p:cViewPr varScale="1">
        <p:scale>
          <a:sx n="104" d="100"/>
          <a:sy n="104" d="100"/>
        </p:scale>
        <p:origin x="240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1631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7046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0066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76692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466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821526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85225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57029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43533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4555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4425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3298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3472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4970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3992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5223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AAC0A-CD37-504B-8BEE-9C983AD3B3C1}" type="datetimeFigureOut">
              <a:rPr lang="es-CR" smtClean="0"/>
              <a:t>13/8/25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9250F8A-249F-E84E-A652-6AB72345D10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0157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17741B-9CAA-2AF7-298C-D42A866AD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5528" y="1122363"/>
            <a:ext cx="9781308" cy="1143407"/>
          </a:xfrm>
        </p:spPr>
        <p:txBody>
          <a:bodyPr>
            <a:noAutofit/>
          </a:bodyPr>
          <a:lstStyle/>
          <a:p>
            <a:r>
              <a:rPr lang="es-CR" sz="4400" dirty="0"/>
              <a:t>“LO VIO, SE ACERCÓ Y LO CUIDÓ”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EAA5AB-D6CC-5806-5D00-6949F40D1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8293" y="2936469"/>
            <a:ext cx="8791575" cy="1655762"/>
          </a:xfrm>
        </p:spPr>
        <p:txBody>
          <a:bodyPr/>
          <a:lstStyle/>
          <a:p>
            <a:pPr algn="ctr"/>
            <a:r>
              <a:rPr lang="es-CR" sz="2800" dirty="0"/>
              <a:t>CARTA PASTORAL REGIONAL</a:t>
            </a:r>
          </a:p>
          <a:p>
            <a:endParaRPr lang="es-C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39B43D4-AFDC-6BFD-95B5-E62A3284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307" y="4332264"/>
            <a:ext cx="7772400" cy="185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6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49A35D-77BB-9DA5-2E5B-EA81C0F4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dirty="0"/>
              <a:t>III. Caminemos con las personas migrantes, refugiadas y desplazadas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B8F0DA-DE6C-0D69-BF81-CC85910F3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4218" y="2170544"/>
            <a:ext cx="9620394" cy="3740677"/>
          </a:xfrm>
        </p:spPr>
        <p:txBody>
          <a:bodyPr>
            <a:normAutofit/>
          </a:bodyPr>
          <a:lstStyle/>
          <a:p>
            <a:pPr algn="just"/>
            <a:r>
              <a:rPr lang="es-CR" dirty="0"/>
              <a:t>Una auténtica fe - que nunca es cómoda e individualista -  siempre implica un profundo deseo de cambiar el mundo, de transmitir valores, de dejar algo mejor detrás de nuestro paso por la tierra. (EG 138)</a:t>
            </a:r>
          </a:p>
          <a:p>
            <a:pPr algn="just"/>
            <a:r>
              <a:rPr lang="es-CR" dirty="0"/>
              <a:t>Que parte de un imperativo ético, que determine mi forma de actuar, de ser cristiano:</a:t>
            </a:r>
          </a:p>
          <a:p>
            <a:pPr lvl="1" algn="just"/>
            <a:r>
              <a:rPr lang="es-CR" dirty="0"/>
              <a:t>Para la Iglesia la opción por los pobres es una categoría teológica antes que cultural, sociológica, política o filosófica. Dios les otorga “su primera misericordia”. Esta preferencia divina tiene consecuencias en la vida de fe de todos los cristianos, llamados a tener « los mismos sentimientos de Jesucristo »” (EG 198)</a:t>
            </a:r>
          </a:p>
          <a:p>
            <a:pPr lvl="1" algn="just"/>
            <a:r>
              <a:rPr lang="es-CR" dirty="0"/>
              <a:t>De ahí el título de la Carta “Lo vio, se acercó y lo cuidó”, que se inspira en la figura del Buen Samaritano</a:t>
            </a:r>
          </a:p>
          <a:p>
            <a:pPr lvl="1" algn="just"/>
            <a:endParaRPr lang="es-CR" dirty="0"/>
          </a:p>
          <a:p>
            <a:pPr lvl="1" algn="just"/>
            <a:endParaRPr lang="es-CR" dirty="0"/>
          </a:p>
          <a:p>
            <a:pPr lvl="1" algn="just"/>
            <a:endParaRPr lang="es-CR" dirty="0"/>
          </a:p>
          <a:p>
            <a:pPr marL="457200" lvl="1" indent="0" algn="just">
              <a:buNone/>
            </a:pP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255359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A4233F-8801-69B4-0A5B-C102271DB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3364" y="635606"/>
            <a:ext cx="5867400" cy="558678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R" sz="2000" dirty="0"/>
              <a:t>“Simplemente hay dos tipos de personas: las que se hacen cargo del dolor y las que pasan de largo; las que se inclinan reconociendo al caído y las que distraen su mirada y aceleran el paso. En efecto, nuestras múltiples máscaras, nuestras etiquetas y nuestros disfraces se caen: es la hora de la verdad. ¿Nos inclinaremos para tocar y curar las heridas de los otros? ¿Nos inclinaremos para cargarnos al hombro unos a otros? </a:t>
            </a:r>
            <a:r>
              <a:rPr lang="es-CR" sz="2000" dirty="0">
                <a:highlight>
                  <a:srgbClr val="FFFF00"/>
                </a:highlight>
              </a:rPr>
              <a:t>Este es el desafío presente, al que no hemos de tenerle miedo</a:t>
            </a:r>
            <a:r>
              <a:rPr lang="es-CR" sz="2000" dirty="0"/>
              <a:t>. En los momentos de crisis la opción se vuelve acuciante: podríamos decir que, en este momento, </a:t>
            </a:r>
            <a:r>
              <a:rPr lang="es-CR" sz="2000" dirty="0">
                <a:highlight>
                  <a:srgbClr val="FFFF00"/>
                </a:highlight>
              </a:rPr>
              <a:t>todo el que no es salteador o todo el que no pasa de largo, o bien está herido o está poniendo sobre sus hombros a algún herido” </a:t>
            </a:r>
            <a:r>
              <a:rPr lang="es-CR" b="1" dirty="0"/>
              <a:t>(FT 70)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DD483EB-9C68-F6C6-39AF-F38114E06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744" y="635606"/>
            <a:ext cx="3828040" cy="24997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D617443-0C67-89C8-BA9A-84F2FCC24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744" y="3428999"/>
            <a:ext cx="3828040" cy="282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09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02701-71C2-5E2D-0805-58DFFB18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R" dirty="0"/>
              <a:t>III. Caminemos con las personas migrantes, refugiadas y desplazadas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62A204-FC54-4FE6-A508-7F53347C9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04657" cy="4351338"/>
          </a:xfrm>
        </p:spPr>
        <p:txBody>
          <a:bodyPr>
            <a:normAutofit/>
          </a:bodyPr>
          <a:lstStyle/>
          <a:p>
            <a:r>
              <a:rPr lang="es-CR" sz="2400" dirty="0"/>
              <a:t>Nuestro compromiso de una pastoral integral y sinodal</a:t>
            </a:r>
          </a:p>
          <a:p>
            <a:r>
              <a:rPr lang="es-CR" sz="2400" dirty="0"/>
              <a:t>Nuestro compromiso de cuidarnos</a:t>
            </a:r>
          </a:p>
          <a:p>
            <a:r>
              <a:rPr lang="es-CR" sz="2400" dirty="0"/>
              <a:t>Nuestro compromiso de trabajar a través de las fronteras</a:t>
            </a:r>
          </a:p>
          <a:p>
            <a:r>
              <a:rPr lang="es-CR" sz="2400" dirty="0"/>
              <a:t>Un clamor por la justicia al lado de los pobres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51A93A8-345B-7DB0-E386-D5496BC87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483" y="1923556"/>
            <a:ext cx="6413118" cy="425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70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932E56-58F1-3E91-B064-414BDA814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R" dirty="0"/>
              <a:t>“Lo vio, se acercó y lo cuidó”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4361A7-B19F-D6AD-633D-B72D1B4FA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08266"/>
          </a:xfrm>
        </p:spPr>
        <p:txBody>
          <a:bodyPr>
            <a:noAutofit/>
          </a:bodyPr>
          <a:lstStyle/>
          <a:p>
            <a:r>
              <a:rPr lang="es-CR" sz="2400" b="1" dirty="0"/>
              <a:t>I Capítulo: Los signos de los tiempos nos interpelan</a:t>
            </a:r>
          </a:p>
          <a:p>
            <a:pPr lvl="1"/>
            <a:r>
              <a:rPr lang="es-CR" sz="2400" dirty="0"/>
              <a:t>La teología del signo de los tiempos, como sustento para una lectura de la realidad migratoria en nuestra región.</a:t>
            </a:r>
          </a:p>
          <a:p>
            <a:r>
              <a:rPr lang="es-CR" sz="2400" b="1" dirty="0"/>
              <a:t>II Capítulo: Dios camina con su pueblo</a:t>
            </a:r>
          </a:p>
          <a:p>
            <a:pPr lvl="1"/>
            <a:r>
              <a:rPr lang="es-CR" sz="2400" dirty="0"/>
              <a:t>La misión de Dios, es la misión de la Iglesia. La eclesiología de una Iglesia en salida</a:t>
            </a:r>
          </a:p>
          <a:p>
            <a:r>
              <a:rPr lang="es-CR" sz="2400" b="1" dirty="0"/>
              <a:t>III Capítulo: Caminemos con las personas migrantes, refugiadas y desplazadas</a:t>
            </a:r>
          </a:p>
          <a:p>
            <a:pPr lvl="1"/>
            <a:r>
              <a:rPr lang="es-CR" sz="2400" dirty="0"/>
              <a:t>El imperativo ético del cristiano, nos exige hacernos prójimos de los otros</a:t>
            </a:r>
          </a:p>
        </p:txBody>
      </p:sp>
    </p:spTree>
    <p:extLst>
      <p:ext uri="{BB962C8B-B14F-4D97-AF65-F5344CB8AC3E}">
        <p14:creationId xmlns:p14="http://schemas.microsoft.com/office/powerpoint/2010/main" val="3376053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E33423-E84B-C2A5-C2F5-2CB6BFB34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521947"/>
            <a:ext cx="5464630" cy="614011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s-CR" sz="2400" dirty="0"/>
              <a:t>“La presencia de personas vulnerables en movimiento en nuestra región </a:t>
            </a:r>
            <a:r>
              <a:rPr lang="es-CR" sz="2400" dirty="0">
                <a:highlight>
                  <a:srgbClr val="FFFF00"/>
                </a:highlight>
              </a:rPr>
              <a:t>es un signo claro de los tiempos</a:t>
            </a:r>
            <a:r>
              <a:rPr lang="es-CR" sz="2400" dirty="0"/>
              <a:t>, y más que eso, de la presencia misma de Cristo crucificado y resucitado. Esta presencia </a:t>
            </a:r>
            <a:r>
              <a:rPr lang="es-CR" sz="2400" dirty="0">
                <a:highlight>
                  <a:srgbClr val="FFFF00"/>
                </a:highlight>
              </a:rPr>
              <a:t>representa un juicio severo</a:t>
            </a:r>
            <a:r>
              <a:rPr lang="es-CR" sz="2400" dirty="0"/>
              <a:t> sobre las profundas desigualdades que hieren a nuestro pueblo, la explotación del medio ambiente y los sistemas de muerte que reproducen la violencia a lo largo del camino migratorio. Y también </a:t>
            </a:r>
            <a:r>
              <a:rPr lang="es-CR" sz="2400" dirty="0">
                <a:highlight>
                  <a:srgbClr val="FFFF00"/>
                </a:highlight>
              </a:rPr>
              <a:t>es un llamado</a:t>
            </a:r>
            <a:r>
              <a:rPr lang="es-CR" sz="2400" dirty="0"/>
              <a:t> al arrepentimiento, una oferta de renovación a nuestras comunidades de fe y una invitación a la reconciliación y la comunión, </a:t>
            </a:r>
            <a:r>
              <a:rPr lang="es-CR" sz="2400" dirty="0">
                <a:highlight>
                  <a:srgbClr val="FFFF00"/>
                </a:highlight>
              </a:rPr>
              <a:t>a tejer un mundo renovado de lazos de amor, solidaridad y misericordia, así como de actos de justicia”. (CP 60)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07940C-C523-4C2A-B931-F6559A69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429" y="521947"/>
            <a:ext cx="4093029" cy="29070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BDEBD2-5DD8-F956-A767-E485D62DD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398" y="3755004"/>
            <a:ext cx="5383915" cy="29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2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3E1EF4-2733-2581-74A2-DC935456A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R" dirty="0"/>
              <a:t>“Lo vio, se acercó y lo cuidó”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4642A6-FAA1-B0AC-068A-42AD6BFD7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927" y="1540189"/>
            <a:ext cx="8915400" cy="3777622"/>
          </a:xfrm>
        </p:spPr>
        <p:txBody>
          <a:bodyPr/>
          <a:lstStyle/>
          <a:p>
            <a:pPr algn="just"/>
            <a:r>
              <a:rPr lang="es-CR" sz="2400" dirty="0">
                <a:latin typeface="+mj-lt"/>
              </a:rPr>
              <a:t>El papa Francisco hace suyo el impulso de la Iglesia post conciliar, que a partir de la lectura atenta de la realidad, se decidió a entrar en diálogo con ella y realizar una propuesta para su evangelización.</a:t>
            </a:r>
          </a:p>
          <a:p>
            <a:pPr algn="just"/>
            <a:r>
              <a:rPr lang="es-CR" sz="2400" dirty="0">
                <a:latin typeface="+mj-lt"/>
              </a:rPr>
              <a:t>Método teológico pastoral: Ver – juzgar – actuar.</a:t>
            </a:r>
          </a:p>
          <a:p>
            <a:pPr marL="0" indent="0" algn="just">
              <a:buNone/>
            </a:pPr>
            <a:endParaRPr lang="es-CR" sz="2000" dirty="0"/>
          </a:p>
          <a:p>
            <a:endParaRPr lang="es-CR" dirty="0"/>
          </a:p>
          <a:p>
            <a:pPr marL="0" indent="0">
              <a:buNone/>
            </a:pPr>
            <a:endParaRPr lang="es-CR" dirty="0"/>
          </a:p>
          <a:p>
            <a:endParaRPr lang="es-C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6929F1-56FB-AF8F-83DA-172BC4B08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03320"/>
            <a:ext cx="2949455" cy="30567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6525EE-5065-2E72-84B1-90FE42849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984" y="3703320"/>
            <a:ext cx="2794816" cy="305670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AB00AF8-89BD-3711-9B93-6E97DF74C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911" y="3703320"/>
            <a:ext cx="2794817" cy="30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18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4B719-6003-80E3-0520-AB046160A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665" y="624110"/>
            <a:ext cx="9483866" cy="1280890"/>
          </a:xfrm>
        </p:spPr>
        <p:txBody>
          <a:bodyPr/>
          <a:lstStyle/>
          <a:p>
            <a:pPr algn="ctr"/>
            <a:r>
              <a:rPr lang="es-CR" dirty="0"/>
              <a:t>I. Los signos de los tiempos nos interpelan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2CF209-7C23-1FBE-541B-FA79452CE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693" y="1602223"/>
            <a:ext cx="5413572" cy="502515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CR" dirty="0">
                <a:latin typeface="+mj-lt"/>
              </a:rPr>
              <a:t>Los gozos y las esperanzas, las tristezas y las angustias de los hombres de nuestro tiempo, sobre todo de los pobres y de cuantos sufren, son a la vez gozos y esperanzas, tristezas y angustias de los discípulos de Cristo. Nada hay verdaderamente humano que no encuentre eco en su corazón … La Iglesia por ello se siente íntima y realmente solidaria del genero humano y de su historia. </a:t>
            </a:r>
            <a:r>
              <a:rPr lang="es-CR" sz="2100" b="1" dirty="0"/>
              <a:t>(GS 1)</a:t>
            </a:r>
          </a:p>
          <a:p>
            <a:pPr marL="0" indent="0" algn="just">
              <a:buNone/>
            </a:pPr>
            <a:endParaRPr lang="es-CR" sz="2100" b="1" dirty="0"/>
          </a:p>
          <a:p>
            <a:pPr algn="just"/>
            <a:r>
              <a:rPr lang="es-CR" dirty="0">
                <a:latin typeface="+mj-lt"/>
              </a:rPr>
              <a:t>Para cumplir esta misión es deber permanente de la Iglesia escrutar a fondo los signos de la época e interpretarlos a la luz del Evangelio … es necesario por ello conocer y comprender el mundo en que vivimos, sus esperanzas, sus aspiraciones y el sesgo dramático que con frecuencia le caracteriza. </a:t>
            </a:r>
            <a:r>
              <a:rPr lang="es-CR" sz="1900" b="1" dirty="0"/>
              <a:t>(GS 4)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FCBAA85-55B3-2E0C-9A7D-4059FF6A9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65810"/>
            <a:ext cx="5776488" cy="345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55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814986-D8CA-D6DD-9850-DAE2CA3B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605" y="624110"/>
            <a:ext cx="9781008" cy="1280890"/>
          </a:xfrm>
        </p:spPr>
        <p:txBody>
          <a:bodyPr/>
          <a:lstStyle/>
          <a:p>
            <a:pPr algn="ctr"/>
            <a:r>
              <a:rPr lang="es-CR" dirty="0"/>
              <a:t>I. Los signos de los tiempos nos interpelan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0BD6B-951D-B609-23A5-97EE35C02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258" y="1450754"/>
            <a:ext cx="5891002" cy="3703873"/>
          </a:xfrm>
        </p:spPr>
        <p:txBody>
          <a:bodyPr>
            <a:normAutofit/>
          </a:bodyPr>
          <a:lstStyle/>
          <a:p>
            <a:r>
              <a:rPr lang="es-CR" dirty="0">
                <a:latin typeface="+mj-lt"/>
              </a:rPr>
              <a:t>Es en la </a:t>
            </a:r>
            <a:r>
              <a:rPr lang="es-CR" dirty="0">
                <a:highlight>
                  <a:srgbClr val="FFFF00"/>
                </a:highlight>
                <a:latin typeface="+mj-lt"/>
              </a:rPr>
              <a:t>escucha del Espíritu</a:t>
            </a:r>
            <a:r>
              <a:rPr lang="es-CR" dirty="0">
                <a:latin typeface="+mj-lt"/>
              </a:rPr>
              <a:t>, como logramos </a:t>
            </a:r>
            <a:r>
              <a:rPr lang="es-CR" dirty="0">
                <a:highlight>
                  <a:srgbClr val="FFFF00"/>
                </a:highlight>
                <a:latin typeface="+mj-lt"/>
              </a:rPr>
              <a:t>reconocer comunitariamente </a:t>
            </a:r>
            <a:r>
              <a:rPr lang="es-CR" dirty="0">
                <a:latin typeface="+mj-lt"/>
              </a:rPr>
              <a:t>los signos de los tiempos. </a:t>
            </a:r>
            <a:r>
              <a:rPr lang="es-CR" sz="1900" b="1" dirty="0">
                <a:latin typeface="+mj-lt"/>
              </a:rPr>
              <a:t>(EG 14)</a:t>
            </a:r>
          </a:p>
          <a:p>
            <a:pPr algn="just"/>
            <a:r>
              <a:rPr lang="es-CR" dirty="0">
                <a:latin typeface="+mj-lt"/>
              </a:rPr>
              <a:t>“Se trata de una </a:t>
            </a:r>
            <a:r>
              <a:rPr lang="es-CR" dirty="0">
                <a:highlight>
                  <a:srgbClr val="FFFF00"/>
                </a:highlight>
                <a:latin typeface="+mj-lt"/>
              </a:rPr>
              <a:t>responsabilidad grave</a:t>
            </a:r>
            <a:r>
              <a:rPr lang="es-CR" dirty="0">
                <a:latin typeface="+mj-lt"/>
              </a:rPr>
              <a:t>, ya que algunas realidades del presente, si no son bien resueltas, pueden desencadenas procesos de deshumanización difíciles de revertir más adelante” </a:t>
            </a:r>
            <a:r>
              <a:rPr lang="es-CR" sz="1900" b="1" dirty="0">
                <a:latin typeface="+mj-lt"/>
              </a:rPr>
              <a:t>(EG 51)</a:t>
            </a:r>
          </a:p>
          <a:p>
            <a:pPr algn="just"/>
            <a:r>
              <a:rPr lang="es-CR" dirty="0">
                <a:latin typeface="+mj-lt"/>
              </a:rPr>
              <a:t>En este </a:t>
            </a:r>
            <a:r>
              <a:rPr lang="es-CR" dirty="0">
                <a:highlight>
                  <a:srgbClr val="FFFF00"/>
                </a:highlight>
                <a:latin typeface="+mj-lt"/>
              </a:rPr>
              <a:t>ambiente de </a:t>
            </a:r>
            <a:r>
              <a:rPr lang="es-CR" dirty="0" err="1">
                <a:highlight>
                  <a:srgbClr val="FFFF00"/>
                </a:highlight>
                <a:latin typeface="+mj-lt"/>
              </a:rPr>
              <a:t>sinodalidad</a:t>
            </a:r>
            <a:r>
              <a:rPr lang="es-CR" dirty="0">
                <a:highlight>
                  <a:srgbClr val="FFFF00"/>
                </a:highlight>
                <a:latin typeface="+mj-lt"/>
              </a:rPr>
              <a:t>, de escucha atenta y observación </a:t>
            </a:r>
            <a:r>
              <a:rPr lang="es-CR" dirty="0" err="1">
                <a:highlight>
                  <a:srgbClr val="FFFF00"/>
                </a:highlight>
                <a:latin typeface="+mj-lt"/>
              </a:rPr>
              <a:t>permante</a:t>
            </a:r>
            <a:r>
              <a:rPr lang="es-CR" dirty="0">
                <a:latin typeface="+mj-lt"/>
              </a:rPr>
              <a:t>, es que surge la redacción de la Carta Pastoral Regional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E263905-6253-CEE4-843F-65D985CAF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405" y="1450754"/>
            <a:ext cx="4372395" cy="51238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5EF6B1-4974-DDA1-AB01-918567AE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61" y="5026893"/>
            <a:ext cx="5486399" cy="173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07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D18E3-B15D-3380-A4F3-13A4D761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1" y="624110"/>
            <a:ext cx="9371012" cy="1280890"/>
          </a:xfrm>
        </p:spPr>
        <p:txBody>
          <a:bodyPr/>
          <a:lstStyle/>
          <a:p>
            <a:pPr algn="ctr"/>
            <a:r>
              <a:rPr lang="es-CR" dirty="0"/>
              <a:t>I. Los signos de los tiempos nos interpelan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6B3F1B-5408-9217-2537-5736CB839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7771" cy="4351338"/>
          </a:xfrm>
        </p:spPr>
        <p:txBody>
          <a:bodyPr>
            <a:normAutofit lnSpcReduction="10000"/>
          </a:bodyPr>
          <a:lstStyle/>
          <a:p>
            <a:r>
              <a:rPr lang="es-CR" sz="2400" dirty="0"/>
              <a:t>Obligados a huir: la crisis humanitaria de la migración forzada y sus características</a:t>
            </a:r>
          </a:p>
          <a:p>
            <a:r>
              <a:rPr lang="es-CR" sz="2400" dirty="0"/>
              <a:t>Las causas y efectos de esta crisis responde a modelos fallidos de desarrollo</a:t>
            </a:r>
          </a:p>
          <a:p>
            <a:r>
              <a:rPr lang="es-CR" sz="2400" dirty="0"/>
              <a:t>El corredor asediado por los riesgos: una tragedia que nos interpela</a:t>
            </a:r>
          </a:p>
          <a:p>
            <a:r>
              <a:rPr lang="es-CR" sz="2400" dirty="0"/>
              <a:t>Un drama que se recrudece y nos llama a dar una respuesta evangélica</a:t>
            </a:r>
          </a:p>
          <a:p>
            <a:pPr marL="0" indent="0">
              <a:buNone/>
            </a:pPr>
            <a:endParaRPr lang="es-C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E2B696-D9F8-25D2-B0F3-793F2560A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960" y="1825625"/>
            <a:ext cx="4578230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1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B9D5AF-6E4A-F45E-D7CA-F9982128F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197" y="624110"/>
            <a:ext cx="8911687" cy="1280890"/>
          </a:xfrm>
        </p:spPr>
        <p:txBody>
          <a:bodyPr/>
          <a:lstStyle/>
          <a:p>
            <a:pPr algn="ctr"/>
            <a:r>
              <a:rPr lang="es-CR" dirty="0"/>
              <a:t>II. Dios camina con su Pueblo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DF8E1D-2F39-11E4-06D6-F73C15E83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891" y="1514108"/>
            <a:ext cx="10501745" cy="4719782"/>
          </a:xfrm>
        </p:spPr>
        <p:txBody>
          <a:bodyPr>
            <a:normAutofit/>
          </a:bodyPr>
          <a:lstStyle/>
          <a:p>
            <a:pPr algn="just"/>
            <a:r>
              <a:rPr lang="es-CR" dirty="0">
                <a:latin typeface="+mj-lt"/>
              </a:rPr>
              <a:t>Reflexionar sobre le magisterio del papa Francisco y sus implicaciones en la puesta en marcha de una pastoral con las poblaciones en movilidad y de manera particular movilidad forzada, es muy amplio. Se ve reflejado en el volumen de su producción documental: Encíclicas, Exhortaciones apostólicas, Mensajes, Homilías, discursos, etc.</a:t>
            </a:r>
          </a:p>
          <a:p>
            <a:r>
              <a:rPr lang="es-CR" dirty="0">
                <a:latin typeface="+mj-lt"/>
              </a:rPr>
              <a:t>Este capítulo se sustenta en la visión </a:t>
            </a:r>
            <a:r>
              <a:rPr lang="es-CR" dirty="0" err="1">
                <a:latin typeface="+mj-lt"/>
              </a:rPr>
              <a:t>eclesiólógica</a:t>
            </a:r>
            <a:r>
              <a:rPr lang="es-CR" dirty="0">
                <a:latin typeface="+mj-lt"/>
              </a:rPr>
              <a:t> del papa Francisco que como algunos han dicho, el Papa retoma la agenda “inacabada” del Concilio Vaticano II:</a:t>
            </a:r>
          </a:p>
          <a:p>
            <a:pPr lvl="1"/>
            <a:r>
              <a:rPr lang="es-CR" dirty="0">
                <a:latin typeface="+mj-lt"/>
              </a:rPr>
              <a:t>Ser una Iglesia en salida – que primerea – hospital de compaña</a:t>
            </a:r>
          </a:p>
          <a:p>
            <a:pPr lvl="1"/>
            <a:r>
              <a:rPr lang="es-CR" dirty="0">
                <a:latin typeface="+mj-lt"/>
              </a:rPr>
              <a:t>No autorreferencial – de puertas abiertas</a:t>
            </a:r>
          </a:p>
          <a:p>
            <a:pPr lvl="1"/>
            <a:r>
              <a:rPr lang="es-CR" dirty="0">
                <a:latin typeface="+mj-lt"/>
              </a:rPr>
              <a:t>Tiene a la misericordia como su ADN</a:t>
            </a:r>
          </a:p>
          <a:p>
            <a:pPr marL="0" indent="0" algn="just">
              <a:buNone/>
            </a:pPr>
            <a:r>
              <a:rPr lang="es-CR" dirty="0">
                <a:latin typeface="+mj-lt"/>
              </a:rPr>
              <a:t>“…prefiero una Iglesia accidentada, herida y manchada por salir a la calle, antes que una Iglesia enferma por el encierro y la comodidad de aferrarse a las propias seguridades… mientras afuera hay una multitud hambrienta y Jesús nos repite denles ustedes de comer” (EG 49)</a:t>
            </a:r>
          </a:p>
          <a:p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429787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22CEF3-7184-C0D6-01D0-A21B734D8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R" dirty="0"/>
              <a:t>II. Dios camina con su Pueblo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D3C687B-6EFE-B316-9188-3DAF7AB77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667250"/>
          </a:xfrm>
        </p:spPr>
        <p:txBody>
          <a:bodyPr>
            <a:normAutofit fontScale="92500"/>
          </a:bodyPr>
          <a:lstStyle/>
          <a:p>
            <a:r>
              <a:rPr lang="es-CR" dirty="0"/>
              <a:t>Una Iglesia en salida misionera y migrante</a:t>
            </a:r>
          </a:p>
          <a:p>
            <a:r>
              <a:rPr lang="es-CR" dirty="0"/>
              <a:t>Llamados a una mejor vida, emprenden el camino</a:t>
            </a:r>
          </a:p>
          <a:p>
            <a:r>
              <a:rPr lang="es-CR" dirty="0"/>
              <a:t>El camino de la liberación como experiencia migrante</a:t>
            </a:r>
          </a:p>
          <a:p>
            <a:r>
              <a:rPr lang="es-CR" dirty="0"/>
              <a:t>No a la explotación ni al maltrato a las personas en movilidad</a:t>
            </a:r>
          </a:p>
          <a:p>
            <a:r>
              <a:rPr lang="es-CR" dirty="0"/>
              <a:t>Los brazos y el corazón de la Iglesia misericordiosa</a:t>
            </a:r>
          </a:p>
          <a:p>
            <a:r>
              <a:rPr lang="es-CR" dirty="0"/>
              <a:t>Los migrantes son la carne sufriente de Cristo</a:t>
            </a:r>
          </a:p>
          <a:p>
            <a:r>
              <a:rPr lang="es-CR" dirty="0"/>
              <a:t>El derecho a migrar y a ser libres de dejar su casa o quedarse</a:t>
            </a:r>
          </a:p>
          <a:p>
            <a:r>
              <a:rPr lang="es-CR" dirty="0"/>
              <a:t>El camino pastoral de acoger, proteger, promover e integrar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6FB2F42-075D-FECD-EF72-513590381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638" y="1825625"/>
            <a:ext cx="548579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81289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{7F3D1225-5883-644C-8919-CF569FED7667}tf10001069</Template>
  <TotalTime>3841</TotalTime>
  <Words>1191</Words>
  <Application>Microsoft Office PowerPoint</Application>
  <PresentationFormat>Panorámica</PresentationFormat>
  <Paragraphs>57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Espiral</vt:lpstr>
      <vt:lpstr>“LO VIO, SE ACERCÓ Y LO CUIDÓ”</vt:lpstr>
      <vt:lpstr>“Lo vio, se acercó y lo cuidó”</vt:lpstr>
      <vt:lpstr>Presentación de PowerPoint</vt:lpstr>
      <vt:lpstr>“Lo vio, se acercó y lo cuidó”</vt:lpstr>
      <vt:lpstr>I. Los signos de los tiempos nos interpelan</vt:lpstr>
      <vt:lpstr>I. Los signos de los tiempos nos interpelan</vt:lpstr>
      <vt:lpstr>I. Los signos de los tiempos nos interpelan</vt:lpstr>
      <vt:lpstr>II. Dios camina con su Pueblo</vt:lpstr>
      <vt:lpstr>II. Dios camina con su Pueblo</vt:lpstr>
      <vt:lpstr>III. Caminemos con las personas migrantes, refugiadas y desplazadas</vt:lpstr>
      <vt:lpstr>Presentación de PowerPoint</vt:lpstr>
      <vt:lpstr>III. Caminemos con las personas migrantes, refugiadas y desplazadas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Microsoft Office User</dc:creator>
  <cp:keywords/>
  <dc:description/>
  <cp:lastModifiedBy>Pbro. Gustavo Meneses Castro</cp:lastModifiedBy>
  <cp:revision>9</cp:revision>
  <dcterms:created xsi:type="dcterms:W3CDTF">2025-05-02T16:25:05Z</dcterms:created>
  <dcterms:modified xsi:type="dcterms:W3CDTF">2025-08-13T20:45:17Z</dcterms:modified>
  <cp:category/>
</cp:coreProperties>
</file>